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9" r:id="rId6"/>
    <p:sldId id="285" r:id="rId7"/>
    <p:sldId id="286" r:id="rId8"/>
    <p:sldId id="287" r:id="rId9"/>
    <p:sldId id="288" r:id="rId10"/>
    <p:sldId id="293" r:id="rId11"/>
    <p:sldId id="294" r:id="rId12"/>
    <p:sldId id="290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713"/>
    <a:srgbClr val="6DB1CA"/>
    <a:srgbClr val="7FB948"/>
    <a:srgbClr val="B09A0D"/>
    <a:srgbClr val="AAAC1B"/>
    <a:srgbClr val="548146"/>
    <a:srgbClr val="46703C"/>
    <a:srgbClr val="B95659"/>
    <a:srgbClr val="C9CA18"/>
    <a:srgbClr val="B1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 autoAdjust="0"/>
    <p:restoredTop sz="86384" autoAdjust="0"/>
  </p:normalViewPr>
  <p:slideViewPr>
    <p:cSldViewPr snapToGrid="0">
      <p:cViewPr varScale="1">
        <p:scale>
          <a:sx n="100" d="100"/>
          <a:sy n="100" d="100"/>
        </p:scale>
        <p:origin x="97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1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6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6EBA-C09E-4484-BE1B-D3F5496F2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67"/>
          <a:stretch/>
        </p:blipFill>
        <p:spPr>
          <a:xfrm>
            <a:off x="0" y="1942131"/>
            <a:ext cx="9144000" cy="46863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MAST Works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5F58-BDF4-C2F2-757F-C355D93A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09" y="610179"/>
            <a:ext cx="4032682" cy="602029"/>
          </a:xfrm>
        </p:spPr>
        <p:txBody>
          <a:bodyPr/>
          <a:lstStyle/>
          <a:p>
            <a:r>
              <a:rPr lang="en-US" dirty="0"/>
              <a:t>Cone of Experience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7A16FF9-A1B0-222E-63C7-28109CC2C932}"/>
              </a:ext>
            </a:extLst>
          </p:cNvPr>
          <p:cNvSpPr/>
          <p:nvPr/>
        </p:nvSpPr>
        <p:spPr>
          <a:xfrm>
            <a:off x="2516142" y="1753289"/>
            <a:ext cx="4542653" cy="3918462"/>
          </a:xfrm>
          <a:prstGeom prst="triangle">
            <a:avLst/>
          </a:prstGeom>
          <a:gradFill flip="none" rotWithShape="1">
            <a:gsLst>
              <a:gs pos="78000">
                <a:srgbClr val="233D1B"/>
              </a:gs>
              <a:gs pos="56000">
                <a:srgbClr val="417034"/>
              </a:gs>
              <a:gs pos="39000">
                <a:srgbClr val="46703C">
                  <a:alpha val="52941"/>
                </a:srgbClr>
              </a:gs>
              <a:gs pos="22000">
                <a:srgbClr val="7DB76C">
                  <a:alpha val="76078"/>
                </a:srgbClr>
              </a:gs>
              <a:gs pos="10000">
                <a:srgbClr val="B5DFA5"/>
              </a:gs>
              <a:gs pos="0">
                <a:schemeClr val="accent5">
                  <a:lumMod val="0"/>
                  <a:lumOff val="100000"/>
                </a:schemeClr>
              </a:gs>
              <a:gs pos="100000">
                <a:srgbClr val="0E1A0B"/>
              </a:gs>
            </a:gsLst>
            <a:lin ang="5400000" scaled="1"/>
            <a:tileRect/>
          </a:gradFill>
          <a:ln>
            <a:gradFill flip="none" rotWithShape="1">
              <a:gsLst>
                <a:gs pos="78000">
                  <a:srgbClr val="0D160A"/>
                </a:gs>
                <a:gs pos="56000">
                  <a:srgbClr val="74C357"/>
                </a:gs>
                <a:gs pos="39000">
                  <a:srgbClr val="7DC762"/>
                </a:gs>
                <a:gs pos="22000">
                  <a:srgbClr val="90CF78"/>
                </a:gs>
                <a:gs pos="10000">
                  <a:srgbClr val="B5DFA5"/>
                </a:gs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2700000" scaled="1"/>
              <a:tileRect/>
            </a:gra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A6719-A395-49DD-36AA-4569111D3398}"/>
              </a:ext>
            </a:extLst>
          </p:cNvPr>
          <p:cNvSpPr txBox="1"/>
          <p:nvPr/>
        </p:nvSpPr>
        <p:spPr>
          <a:xfrm>
            <a:off x="1901395" y="2453805"/>
            <a:ext cx="58462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</a:t>
            </a:r>
            <a:r>
              <a:rPr lang="en-US" dirty="0">
                <a:solidFill>
                  <a:schemeClr val="bg1"/>
                </a:solidFill>
              </a:rPr>
              <a:t>Read it     </a:t>
            </a:r>
            <a:r>
              <a:rPr lang="en-US" dirty="0"/>
              <a:t>10% </a:t>
            </a:r>
          </a:p>
          <a:p>
            <a:pPr algn="ctr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                                  Hear about it    </a:t>
            </a:r>
            <a:r>
              <a:rPr lang="en-US" dirty="0"/>
              <a:t> 20%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Watch others show it   </a:t>
            </a:r>
            <a:r>
              <a:rPr lang="en-US" dirty="0"/>
              <a:t>30–50%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		</a:t>
            </a:r>
            <a:r>
              <a:rPr lang="en-US" dirty="0"/>
              <a:t>        </a:t>
            </a:r>
            <a:r>
              <a:rPr lang="en-US" dirty="0">
                <a:solidFill>
                  <a:schemeClr val="bg1"/>
                </a:solidFill>
              </a:rPr>
              <a:t>Participate in speaking of it    </a:t>
            </a:r>
            <a:r>
              <a:rPr lang="en-US" dirty="0"/>
              <a:t>70%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           </a:t>
            </a:r>
            <a:r>
              <a:rPr lang="en-US" dirty="0">
                <a:solidFill>
                  <a:schemeClr val="bg1"/>
                </a:solidFill>
              </a:rPr>
              <a:t>      Speak and write to analyze it       </a:t>
            </a:r>
            <a:r>
              <a:rPr lang="en-US" dirty="0"/>
              <a:t>70–90%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 </a:t>
            </a:r>
            <a:r>
              <a:rPr lang="en-US" dirty="0">
                <a:solidFill>
                  <a:schemeClr val="bg1"/>
                </a:solidFill>
              </a:rPr>
              <a:t>       Create something (like a full translation)  </a:t>
            </a:r>
            <a:r>
              <a:rPr lang="en-US" dirty="0"/>
              <a:t> 90+% </a:t>
            </a:r>
          </a:p>
          <a:p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291DA-8ED4-A52E-AFE5-0D549B8CCA67}"/>
              </a:ext>
            </a:extLst>
          </p:cNvPr>
          <p:cNvSpPr txBox="1"/>
          <p:nvPr/>
        </p:nvSpPr>
        <p:spPr>
          <a:xfrm>
            <a:off x="2891482" y="2453805"/>
            <a:ext cx="14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57EF5-D590-613D-72C5-89CC4183D4C3}"/>
              </a:ext>
            </a:extLst>
          </p:cNvPr>
          <p:cNvSpPr txBox="1"/>
          <p:nvPr/>
        </p:nvSpPr>
        <p:spPr>
          <a:xfrm>
            <a:off x="2046587" y="4076790"/>
            <a:ext cx="121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Verbalize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BA2D9-8798-E5C7-DE3D-C4B6E663A5CE}"/>
              </a:ext>
            </a:extLst>
          </p:cNvPr>
          <p:cNvSpPr txBox="1"/>
          <p:nvPr/>
        </p:nvSpPr>
        <p:spPr>
          <a:xfrm>
            <a:off x="2072074" y="4655756"/>
            <a:ext cx="97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Chunk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E2233-DD75-083C-0978-3AB1F92BA286}"/>
              </a:ext>
            </a:extLst>
          </p:cNvPr>
          <p:cNvSpPr txBox="1"/>
          <p:nvPr/>
        </p:nvSpPr>
        <p:spPr>
          <a:xfrm>
            <a:off x="1797908" y="5124274"/>
            <a:ext cx="85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Blind Draft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FA252-C4D8-9A2F-67A4-C009133691BE}"/>
              </a:ext>
            </a:extLst>
          </p:cNvPr>
          <p:cNvSpPr txBox="1"/>
          <p:nvPr/>
        </p:nvSpPr>
        <p:spPr>
          <a:xfrm>
            <a:off x="432486" y="6067168"/>
            <a:ext cx="21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More comfortable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B853E-0CE6-7F2A-BFB5-38B478121AE1}"/>
              </a:ext>
            </a:extLst>
          </p:cNvPr>
          <p:cNvSpPr txBox="1"/>
          <p:nvPr/>
        </p:nvSpPr>
        <p:spPr>
          <a:xfrm>
            <a:off x="7241058" y="6061314"/>
            <a:ext cx="10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Quicker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7BA3-AF89-FA03-7333-5501D51FAED1}"/>
              </a:ext>
            </a:extLst>
          </p:cNvPr>
          <p:cNvSpPr txBox="1"/>
          <p:nvPr/>
        </p:nvSpPr>
        <p:spPr>
          <a:xfrm>
            <a:off x="2891482" y="6068498"/>
            <a:ext cx="151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More skilled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D4DCE-FBD9-1027-A2E8-81F0843D5CF9}"/>
              </a:ext>
            </a:extLst>
          </p:cNvPr>
          <p:cNvSpPr txBox="1"/>
          <p:nvPr/>
        </p:nvSpPr>
        <p:spPr>
          <a:xfrm>
            <a:off x="5046190" y="6065798"/>
            <a:ext cx="167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Able to teach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8CDBCD-F2E3-806C-54B4-6B28CCD4714F}"/>
              </a:ext>
            </a:extLst>
          </p:cNvPr>
          <p:cNvSpPr/>
          <p:nvPr/>
        </p:nvSpPr>
        <p:spPr>
          <a:xfrm>
            <a:off x="3192677" y="5895135"/>
            <a:ext cx="3057526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Deuteronomy 17:18–19 </a:t>
            </a:r>
          </a:p>
        </p:txBody>
      </p:sp>
    </p:spTree>
    <p:extLst>
      <p:ext uri="{BB962C8B-B14F-4D97-AF65-F5344CB8AC3E}">
        <p14:creationId xmlns:p14="http://schemas.microsoft.com/office/powerpoint/2010/main" val="316515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8" grpId="0"/>
      <p:bldP spid="19" grpId="0"/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5D88-0BBF-FB64-4028-8CAD726F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8193"/>
            <a:ext cx="7886700" cy="725596"/>
          </a:xfrm>
        </p:spPr>
        <p:txBody>
          <a:bodyPr/>
          <a:lstStyle/>
          <a:p>
            <a:r>
              <a:rPr lang="en-US" dirty="0"/>
              <a:t>Sense and Meaning</a:t>
            </a:r>
          </a:p>
        </p:txBody>
      </p: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64CDBB0B-14A5-4C9C-F5D5-A0AB9F7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3" y="1649214"/>
            <a:ext cx="3465956" cy="21639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286F62E8-918F-BEBF-9F92-09B3C70F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56" y="1671755"/>
            <a:ext cx="2855521" cy="214144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E5A40-0800-4DE3-03A1-A270206E6DB3}"/>
              </a:ext>
            </a:extLst>
          </p:cNvPr>
          <p:cNvSpPr txBox="1"/>
          <p:nvPr/>
        </p:nvSpPr>
        <p:spPr>
          <a:xfrm>
            <a:off x="934921" y="4267231"/>
            <a:ext cx="295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pictures make </a:t>
            </a:r>
            <a:r>
              <a:rPr lang="en-US" b="1" dirty="0">
                <a:solidFill>
                  <a:srgbClr val="0070C0"/>
                </a:solidFill>
              </a:rPr>
              <a:t>sense</a:t>
            </a:r>
            <a:r>
              <a:rPr lang="en-US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1E45A-4F75-B992-8FB0-42827F5DC0E9}"/>
              </a:ext>
            </a:extLst>
          </p:cNvPr>
          <p:cNvSpPr txBox="1"/>
          <p:nvPr/>
        </p:nvSpPr>
        <p:spPr>
          <a:xfrm>
            <a:off x="1106044" y="4882788"/>
            <a:ext cx="270612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>
              <a:spcAft>
                <a:spcPts val="600"/>
              </a:spcAft>
            </a:pPr>
            <a:r>
              <a:rPr lang="en-US" b="1" dirty="0"/>
              <a:t>		Consume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Verbalize</a:t>
            </a:r>
            <a:r>
              <a:rPr lang="en-US" dirty="0"/>
              <a:t> 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Chunk	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Blind Draft	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A4A7A-28D1-777C-E02C-C3C52E84B35B}"/>
              </a:ext>
            </a:extLst>
          </p:cNvPr>
          <p:cNvSpPr txBox="1"/>
          <p:nvPr/>
        </p:nvSpPr>
        <p:spPr>
          <a:xfrm>
            <a:off x="3770608" y="4267231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more </a:t>
            </a:r>
            <a:r>
              <a:rPr lang="en-US" b="1" dirty="0">
                <a:solidFill>
                  <a:srgbClr val="7030A0"/>
                </a:solidFill>
              </a:rPr>
              <a:t>meaningful</a:t>
            </a:r>
            <a:r>
              <a:rPr lang="en-US" dirty="0"/>
              <a:t> to you?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0F24E-0444-9393-84B2-05EF783A5950}"/>
              </a:ext>
            </a:extLst>
          </p:cNvPr>
          <p:cNvSpPr txBox="1"/>
          <p:nvPr/>
        </p:nvSpPr>
        <p:spPr>
          <a:xfrm>
            <a:off x="7422358" y="4267231"/>
            <a:ext cx="81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4B99B-900D-0521-BA13-B4ED9D682C71}"/>
              </a:ext>
            </a:extLst>
          </p:cNvPr>
          <p:cNvSpPr txBox="1"/>
          <p:nvPr/>
        </p:nvSpPr>
        <p:spPr>
          <a:xfrm>
            <a:off x="4065372" y="4868933"/>
            <a:ext cx="356481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70C0"/>
                </a:solidFill>
              </a:rPr>
              <a:t>sense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meaning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meaning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meaningful</a:t>
            </a:r>
            <a:r>
              <a:rPr lang="en-US" dirty="0"/>
              <a:t> information retained</a:t>
            </a:r>
          </a:p>
        </p:txBody>
      </p:sp>
    </p:spTree>
    <p:extLst>
      <p:ext uri="{BB962C8B-B14F-4D97-AF65-F5344CB8AC3E}">
        <p14:creationId xmlns:p14="http://schemas.microsoft.com/office/powerpoint/2010/main" val="6694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9E42-20AA-2A49-A786-57C5AFB3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573366"/>
            <a:ext cx="7886700" cy="688526"/>
          </a:xfrm>
        </p:spPr>
        <p:txBody>
          <a:bodyPr/>
          <a:lstStyle/>
          <a:p>
            <a:r>
              <a:rPr lang="en-US" dirty="0"/>
              <a:t>Connecting the Dots</a:t>
            </a:r>
          </a:p>
        </p:txBody>
      </p:sp>
      <p:pic>
        <p:nvPicPr>
          <p:cNvPr id="4" name="X64ifPn.gif">
            <a:extLst>
              <a:ext uri="{FF2B5EF4-FFF2-40B4-BE49-F238E27FC236}">
                <a16:creationId xmlns:a16="http://schemas.microsoft.com/office/drawing/2014/main" id="{4E6A6693-6D47-1271-D7A2-6BE38BB5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4" y="1514595"/>
            <a:ext cx="3303551" cy="29022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E4258-2656-5E96-1345-1CDB9B43F1F1}"/>
              </a:ext>
            </a:extLst>
          </p:cNvPr>
          <p:cNvSpPr txBox="1"/>
          <p:nvPr/>
        </p:nvSpPr>
        <p:spPr>
          <a:xfrm>
            <a:off x="3375424" y="4642371"/>
            <a:ext cx="23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triangles?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F6B58-A8C1-9714-A59C-073264D92F1D}"/>
              </a:ext>
            </a:extLst>
          </p:cNvPr>
          <p:cNvSpPr txBox="1"/>
          <p:nvPr/>
        </p:nvSpPr>
        <p:spPr>
          <a:xfrm>
            <a:off x="747583" y="5237261"/>
            <a:ext cx="76488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In Steps 5–8 (</a:t>
            </a:r>
            <a:r>
              <a:rPr lang="en-US" b="1" dirty="0"/>
              <a:t>checking steps</a:t>
            </a:r>
            <a:r>
              <a:rPr lang="en-US" dirty="0"/>
              <a:t>), we ask: </a:t>
            </a:r>
          </a:p>
          <a:p>
            <a:pPr algn="ctr"/>
            <a:r>
              <a:rPr lang="en-US" dirty="0"/>
              <a:t>Have we added information? </a:t>
            </a:r>
          </a:p>
          <a:p>
            <a:pPr algn="ctr"/>
            <a:r>
              <a:rPr lang="en-US" dirty="0"/>
              <a:t>Have we made assumptions?</a:t>
            </a:r>
          </a:p>
        </p:txBody>
      </p:sp>
    </p:spTree>
    <p:extLst>
      <p:ext uri="{BB962C8B-B14F-4D97-AF65-F5344CB8AC3E}">
        <p14:creationId xmlns:p14="http://schemas.microsoft.com/office/powerpoint/2010/main" val="2858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479-8A3B-AEC9-2FA3-A5EBDC93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65" y="611134"/>
            <a:ext cx="8143061" cy="688526"/>
          </a:xfrm>
        </p:spPr>
        <p:txBody>
          <a:bodyPr/>
          <a:lstStyle/>
          <a:p>
            <a:r>
              <a:rPr lang="en-US" dirty="0"/>
              <a:t>Timing and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F9CEF-83E3-1A2D-0FE3-19A23B7F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32104" r="71414" b="19293"/>
          <a:stretch/>
        </p:blipFill>
        <p:spPr>
          <a:xfrm>
            <a:off x="872420" y="2412293"/>
            <a:ext cx="1149178" cy="184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051D9-826F-88D7-B65F-3878B06CA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1" t="39836" r="37733" b="11562"/>
          <a:stretch/>
        </p:blipFill>
        <p:spPr>
          <a:xfrm>
            <a:off x="3475097" y="2356854"/>
            <a:ext cx="1804086" cy="221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1DDE7-05BF-5AA8-14BC-51757D2F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0" t="36510" r="11122" b="14887"/>
          <a:stretch/>
        </p:blipFill>
        <p:spPr>
          <a:xfrm>
            <a:off x="6872810" y="2359965"/>
            <a:ext cx="1205889" cy="19338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E3F5D-0789-8D90-77CB-637B22C9C97E}"/>
              </a:ext>
            </a:extLst>
          </p:cNvPr>
          <p:cNvCxnSpPr/>
          <p:nvPr/>
        </p:nvCxnSpPr>
        <p:spPr>
          <a:xfrm>
            <a:off x="2271190" y="2579282"/>
            <a:ext cx="741405" cy="753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F613C-2616-40EA-878E-6EB660EEFBA7}"/>
              </a:ext>
            </a:extLst>
          </p:cNvPr>
          <p:cNvCxnSpPr/>
          <p:nvPr/>
        </p:nvCxnSpPr>
        <p:spPr>
          <a:xfrm flipV="1">
            <a:off x="5594762" y="2579282"/>
            <a:ext cx="815546" cy="703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982975-FA22-2FBD-D24E-449A75DF7377}"/>
              </a:ext>
            </a:extLst>
          </p:cNvPr>
          <p:cNvSpPr txBox="1"/>
          <p:nvPr/>
        </p:nvSpPr>
        <p:spPr>
          <a:xfrm>
            <a:off x="372289" y="1838280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Short-term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67FC1-A951-4548-F88E-59AD3343CCDB}"/>
              </a:ext>
            </a:extLst>
          </p:cNvPr>
          <p:cNvSpPr txBox="1"/>
          <p:nvPr/>
        </p:nvSpPr>
        <p:spPr>
          <a:xfrm>
            <a:off x="3406348" y="1833010"/>
            <a:ext cx="218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Working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AA1D-62FB-62BE-28AF-26739853171D}"/>
              </a:ext>
            </a:extLst>
          </p:cNvPr>
          <p:cNvSpPr txBox="1"/>
          <p:nvPr/>
        </p:nvSpPr>
        <p:spPr>
          <a:xfrm>
            <a:off x="6324753" y="1809648"/>
            <a:ext cx="23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Long-term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B005-BE7B-B019-D895-F9BA35EDE58C}"/>
              </a:ext>
            </a:extLst>
          </p:cNvPr>
          <p:cNvSpPr txBox="1"/>
          <p:nvPr/>
        </p:nvSpPr>
        <p:spPr>
          <a:xfrm>
            <a:off x="1956802" y="4850652"/>
            <a:ext cx="237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 1   </a:t>
            </a:r>
            <a:r>
              <a:rPr lang="en-US" sz="1600" b="1" dirty="0"/>
              <a:t>Consume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29B64-7EAB-51BC-D385-6DAC00A163C7}"/>
              </a:ext>
            </a:extLst>
          </p:cNvPr>
          <p:cNvSpPr txBox="1"/>
          <p:nvPr/>
        </p:nvSpPr>
        <p:spPr>
          <a:xfrm>
            <a:off x="372289" y="5160780"/>
            <a:ext cx="3581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 2 and 3, </a:t>
            </a:r>
            <a:r>
              <a:rPr lang="en-US" sz="1600" b="1" dirty="0"/>
              <a:t>Verbalize</a:t>
            </a:r>
            <a:r>
              <a:rPr lang="en-US" sz="1600" dirty="0"/>
              <a:t> and </a:t>
            </a:r>
            <a:r>
              <a:rPr lang="en-US" sz="1600" b="1" dirty="0"/>
              <a:t>Chunk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3A9CE-A6CE-03F3-9C2A-385ECC2517A1}"/>
              </a:ext>
            </a:extLst>
          </p:cNvPr>
          <p:cNvSpPr txBox="1"/>
          <p:nvPr/>
        </p:nvSpPr>
        <p:spPr>
          <a:xfrm>
            <a:off x="1968845" y="5508318"/>
            <a:ext cx="2087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 4, </a:t>
            </a:r>
            <a:r>
              <a:rPr lang="en-US" sz="1600" b="1" dirty="0"/>
              <a:t>Blind Draft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99254-8A0D-068E-6E57-F7A34BD1570A}"/>
              </a:ext>
            </a:extLst>
          </p:cNvPr>
          <p:cNvSpPr txBox="1"/>
          <p:nvPr/>
        </p:nvSpPr>
        <p:spPr>
          <a:xfrm>
            <a:off x="1238136" y="5877712"/>
            <a:ext cx="2791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 5–8, </a:t>
            </a:r>
            <a:r>
              <a:rPr lang="en-US" sz="1600" b="1" dirty="0"/>
              <a:t>Checking steps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63D969-27E4-9B58-0069-52A612D834C0}"/>
              </a:ext>
            </a:extLst>
          </p:cNvPr>
          <p:cNvSpPr txBox="1"/>
          <p:nvPr/>
        </p:nvSpPr>
        <p:spPr>
          <a:xfrm>
            <a:off x="3940146" y="4865736"/>
            <a:ext cx="218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Short-term memory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DB1CC-6559-0D9B-6090-C917D620B846}"/>
              </a:ext>
            </a:extLst>
          </p:cNvPr>
          <p:cNvSpPr txBox="1"/>
          <p:nvPr/>
        </p:nvSpPr>
        <p:spPr>
          <a:xfrm>
            <a:off x="6227371" y="4895928"/>
            <a:ext cx="146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5–7 minutes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6D574-431A-BA11-7A8F-FACEAA1CDE09}"/>
              </a:ext>
            </a:extLst>
          </p:cNvPr>
          <p:cNvSpPr txBox="1"/>
          <p:nvPr/>
        </p:nvSpPr>
        <p:spPr>
          <a:xfrm>
            <a:off x="3968146" y="5164115"/>
            <a:ext cx="193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Working memory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D545-D90D-C40E-6652-70F545BFD2A5}"/>
              </a:ext>
            </a:extLst>
          </p:cNvPr>
          <p:cNvSpPr txBox="1"/>
          <p:nvPr/>
        </p:nvSpPr>
        <p:spPr>
          <a:xfrm>
            <a:off x="6227371" y="5180917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7–10 minutes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401ADEA9-6D45-CB99-EEED-AFCC256D2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753" y="5514537"/>
            <a:ext cx="322073" cy="3220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301DC7-1E22-0ACB-86CC-FE69AD8AF340}"/>
              </a:ext>
            </a:extLst>
          </p:cNvPr>
          <p:cNvSpPr txBox="1"/>
          <p:nvPr/>
        </p:nvSpPr>
        <p:spPr>
          <a:xfrm>
            <a:off x="6196970" y="5871574"/>
            <a:ext cx="142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78C02-375B-5A9B-ADCD-BF100BC414BD}"/>
              </a:ext>
            </a:extLst>
          </p:cNvPr>
          <p:cNvSpPr txBox="1"/>
          <p:nvPr/>
        </p:nvSpPr>
        <p:spPr>
          <a:xfrm>
            <a:off x="3954146" y="5871574"/>
            <a:ext cx="209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Long-term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b="1" dirty="0">
                <a:highlight>
                  <a:srgbClr val="FFFF00"/>
                </a:highlight>
              </a:rPr>
              <a:t>memory</a:t>
            </a:r>
            <a:endParaRPr lang="en-US" sz="1600" dirty="0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DC420-AD89-FEC4-B680-DC8D53F26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5989">
            <a:off x="4243942" y="3209924"/>
            <a:ext cx="277845" cy="331276"/>
          </a:xfrm>
          <a:prstGeom prst="rect">
            <a:avLst/>
          </a:prstGeom>
        </p:spPr>
      </p:pic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0ADE5373-2A08-998E-B55A-231BF32BA6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4858" r="11646" b="45284"/>
          <a:stretch/>
        </p:blipFill>
        <p:spPr>
          <a:xfrm>
            <a:off x="7265895" y="2279211"/>
            <a:ext cx="605359" cy="4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1"/>
      <p:bldP spid="15" grpId="0"/>
      <p:bldP spid="16" grpId="0"/>
      <p:bldP spid="18" grpId="0"/>
      <p:bldP spid="19" grpId="0"/>
      <p:bldP spid="20" grpId="0"/>
      <p:bldP spid="21" grpId="0"/>
      <p:bldP spid="22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71"/>
            <a:ext cx="7886700" cy="589672"/>
          </a:xfrm>
        </p:spPr>
        <p:txBody>
          <a:bodyPr/>
          <a:lstStyle/>
          <a:p>
            <a:r>
              <a:rPr lang="en-US" dirty="0"/>
              <a:t>Lateralization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176AC-1CC4-2EC3-89E9-9A4BD42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0" t="27574" r="33387" b="14953"/>
          <a:stretch/>
        </p:blipFill>
        <p:spPr>
          <a:xfrm>
            <a:off x="3016332" y="2262101"/>
            <a:ext cx="3123211" cy="3080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2618878" y="1508165"/>
            <a:ext cx="392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Using both sides is best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C069E-32BF-8E38-A984-2A8645242D4A}"/>
              </a:ext>
            </a:extLst>
          </p:cNvPr>
          <p:cNvSpPr txBox="1"/>
          <p:nvPr/>
        </p:nvSpPr>
        <p:spPr>
          <a:xfrm>
            <a:off x="628650" y="2501811"/>
            <a:ext cx="2496064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Logical thought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Math and science ability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Seeing details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Planning and putting things in order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Logic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Vision on right side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Control of actions on right side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9D349-9C43-6FDA-2446-5BF70A924690}"/>
              </a:ext>
            </a:extLst>
          </p:cNvPr>
          <p:cNvSpPr txBox="1"/>
          <p:nvPr/>
        </p:nvSpPr>
        <p:spPr>
          <a:xfrm>
            <a:off x="6437244" y="2501811"/>
            <a:ext cx="249606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Emotional thought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Ability to do creative work 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Seeing the “big picture” of how everything works together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Adventurous impulses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Imagination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Vision on left side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Control of actions on left side</a:t>
            </a:r>
          </a:p>
        </p:txBody>
      </p:sp>
    </p:spTree>
    <p:extLst>
      <p:ext uri="{BB962C8B-B14F-4D97-AF65-F5344CB8AC3E}">
        <p14:creationId xmlns:p14="http://schemas.microsoft.com/office/powerpoint/2010/main" val="34320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67"/>
            <a:ext cx="7886700" cy="589672"/>
          </a:xfrm>
        </p:spPr>
        <p:txBody>
          <a:bodyPr/>
          <a:lstStyle/>
          <a:p>
            <a:r>
              <a:rPr lang="en-US" dirty="0"/>
              <a:t>Lateralization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176AC-1CC4-2EC3-89E9-9A4BD42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0" t="27574" r="33387" b="14953"/>
          <a:stretch/>
        </p:blipFill>
        <p:spPr>
          <a:xfrm>
            <a:off x="3004957" y="2254127"/>
            <a:ext cx="3134085" cy="309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1959733" y="1503221"/>
            <a:ext cx="53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MAST Steps use both sides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B309-66BC-7B79-98AD-24C69FF7C3FE}"/>
              </a:ext>
            </a:extLst>
          </p:cNvPr>
          <p:cNvSpPr txBox="1"/>
          <p:nvPr/>
        </p:nvSpPr>
        <p:spPr>
          <a:xfrm>
            <a:off x="463138" y="2247993"/>
            <a:ext cx="8680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   Left-side steps                                                Right-side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0C7CF-3231-0BB3-5FFF-0399A061A38B}"/>
              </a:ext>
            </a:extLst>
          </p:cNvPr>
          <p:cNvSpPr txBox="1"/>
          <p:nvPr/>
        </p:nvSpPr>
        <p:spPr>
          <a:xfrm>
            <a:off x="628650" y="2818152"/>
            <a:ext cx="241574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Consume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Chunk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Self-edit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Peer-edit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DE143-79F4-00C2-2862-D8AF47C72331}"/>
              </a:ext>
            </a:extLst>
          </p:cNvPr>
          <p:cNvSpPr txBox="1"/>
          <p:nvPr/>
        </p:nvSpPr>
        <p:spPr>
          <a:xfrm>
            <a:off x="6439672" y="2951946"/>
            <a:ext cx="21545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Verbalize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Blind draft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7F541-C816-943B-4CAC-CEC3D921D087}"/>
              </a:ext>
            </a:extLst>
          </p:cNvPr>
          <p:cNvSpPr txBox="1"/>
          <p:nvPr/>
        </p:nvSpPr>
        <p:spPr>
          <a:xfrm>
            <a:off x="2897590" y="5458011"/>
            <a:ext cx="351086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Key word check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Verse-by-verse check</a:t>
            </a:r>
          </a:p>
        </p:txBody>
      </p:sp>
    </p:spTree>
    <p:extLst>
      <p:ext uri="{BB962C8B-B14F-4D97-AF65-F5344CB8AC3E}">
        <p14:creationId xmlns:p14="http://schemas.microsoft.com/office/powerpoint/2010/main" val="393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3BC9-C585-1B7B-FF07-68FD2E3C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1207"/>
            <a:ext cx="7886700" cy="613613"/>
          </a:xfrm>
        </p:spPr>
        <p:txBody>
          <a:bodyPr/>
          <a:lstStyle/>
          <a:p>
            <a:r>
              <a:rPr lang="en-US" dirty="0"/>
              <a:t>Higher-level Thinking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7ED9A-8565-D75B-37C5-6CFC06B32704}"/>
              </a:ext>
            </a:extLst>
          </p:cNvPr>
          <p:cNvSpPr txBox="1"/>
          <p:nvPr/>
        </p:nvSpPr>
        <p:spPr>
          <a:xfrm>
            <a:off x="4337224" y="5157700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14FFF"/>
                </a:solidFill>
              </a:rPr>
              <a:t>What is it?</a:t>
            </a:r>
          </a:p>
        </p:txBody>
      </p:sp>
      <p:pic>
        <p:nvPicPr>
          <p:cNvPr id="15" name="Picture 14" descr="White lead pencil on gray background">
            <a:extLst>
              <a:ext uri="{FF2B5EF4-FFF2-40B4-BE49-F238E27FC236}">
                <a16:creationId xmlns:a16="http://schemas.microsoft.com/office/drawing/2014/main" id="{4D79D9F6-AC7C-3B72-581B-22D9CBAA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39665" r="6146" b="42429"/>
          <a:stretch/>
        </p:blipFill>
        <p:spPr>
          <a:xfrm>
            <a:off x="2261847" y="1213272"/>
            <a:ext cx="4930346" cy="699650"/>
          </a:xfrm>
          <a:prstGeom prst="rect">
            <a:avLst/>
          </a:prstGeom>
        </p:spPr>
      </p:pic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DADB9A5F-97FC-B730-A70F-15DAAC6C3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1" t="-34" r="-879" b="2083"/>
          <a:stretch/>
        </p:blipFill>
        <p:spPr>
          <a:xfrm>
            <a:off x="518986" y="2126069"/>
            <a:ext cx="3842950" cy="40275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10CC2F-C028-2246-6A25-05DA07F5144D}"/>
              </a:ext>
            </a:extLst>
          </p:cNvPr>
          <p:cNvSpPr/>
          <p:nvPr/>
        </p:nvSpPr>
        <p:spPr>
          <a:xfrm>
            <a:off x="518986" y="2126069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C7883-705E-28A6-53BE-A305C3883314}"/>
              </a:ext>
            </a:extLst>
          </p:cNvPr>
          <p:cNvSpPr/>
          <p:nvPr/>
        </p:nvSpPr>
        <p:spPr>
          <a:xfrm>
            <a:off x="518986" y="2657409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2377-EDC3-12CD-95E3-683775D227B5}"/>
              </a:ext>
            </a:extLst>
          </p:cNvPr>
          <p:cNvSpPr/>
          <p:nvPr/>
        </p:nvSpPr>
        <p:spPr>
          <a:xfrm>
            <a:off x="518986" y="3286897"/>
            <a:ext cx="840257" cy="481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0DAA8D-5F57-8637-8D3E-6F9D0A4281B6}"/>
              </a:ext>
            </a:extLst>
          </p:cNvPr>
          <p:cNvSpPr/>
          <p:nvPr/>
        </p:nvSpPr>
        <p:spPr>
          <a:xfrm>
            <a:off x="518986" y="3768811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01ACA-6E1A-F0A6-D81A-F17A363ABABD}"/>
              </a:ext>
            </a:extLst>
          </p:cNvPr>
          <p:cNvSpPr/>
          <p:nvPr/>
        </p:nvSpPr>
        <p:spPr>
          <a:xfrm>
            <a:off x="518986" y="4386649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C2BFC-43AA-62FB-2115-6D20AF0CE191}"/>
              </a:ext>
            </a:extLst>
          </p:cNvPr>
          <p:cNvSpPr/>
          <p:nvPr/>
        </p:nvSpPr>
        <p:spPr>
          <a:xfrm>
            <a:off x="939114" y="3657600"/>
            <a:ext cx="420129" cy="197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CF8C1-B5B2-D1DE-149B-EF3593499341}"/>
              </a:ext>
            </a:extLst>
          </p:cNvPr>
          <p:cNvSpPr txBox="1"/>
          <p:nvPr/>
        </p:nvSpPr>
        <p:spPr>
          <a:xfrm>
            <a:off x="4213657" y="4474952"/>
            <a:ext cx="216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394EB"/>
                </a:solidFill>
              </a:rPr>
              <a:t>What does it do?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0A08D0-454C-8E12-D52F-5BC43178784B}"/>
              </a:ext>
            </a:extLst>
          </p:cNvPr>
          <p:cNvSpPr txBox="1"/>
          <p:nvPr/>
        </p:nvSpPr>
        <p:spPr>
          <a:xfrm>
            <a:off x="4077733" y="3805881"/>
            <a:ext cx="3286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DB1CA"/>
                </a:solidFill>
              </a:rPr>
              <a:t>What else could it be used for?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21B1F-5487-D197-7130-E6B428AF5104}"/>
              </a:ext>
            </a:extLst>
          </p:cNvPr>
          <p:cNvSpPr txBox="1"/>
          <p:nvPr/>
        </p:nvSpPr>
        <p:spPr>
          <a:xfrm>
            <a:off x="3855308" y="3204055"/>
            <a:ext cx="453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B948"/>
                </a:solidFill>
              </a:rPr>
              <a:t>Why would you use a pencil instead of a pen?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FB651-30FA-26EB-A25A-8C4C582A152D}"/>
              </a:ext>
            </a:extLst>
          </p:cNvPr>
          <p:cNvSpPr txBox="1"/>
          <p:nvPr/>
        </p:nvSpPr>
        <p:spPr>
          <a:xfrm>
            <a:off x="3398109" y="2570817"/>
            <a:ext cx="493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AA713"/>
                </a:solidFill>
              </a:rPr>
              <a:t>Does a pencil work for every writing need? Why or why not?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5B8369-D067-41DF-6737-89BF668C54B0}"/>
              </a:ext>
            </a:extLst>
          </p:cNvPr>
          <p:cNvSpPr txBox="1"/>
          <p:nvPr/>
        </p:nvSpPr>
        <p:spPr>
          <a:xfrm>
            <a:off x="3113904" y="2189730"/>
            <a:ext cx="38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How can you improve the pencil?</a:t>
            </a:r>
          </a:p>
        </p:txBody>
      </p:sp>
    </p:spTree>
    <p:extLst>
      <p:ext uri="{BB962C8B-B14F-4D97-AF65-F5344CB8AC3E}">
        <p14:creationId xmlns:p14="http://schemas.microsoft.com/office/powerpoint/2010/main" val="11427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77E3-0C3E-68B1-5741-5C8A558D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642"/>
            <a:ext cx="7886700" cy="700883"/>
          </a:xfrm>
        </p:spPr>
        <p:txBody>
          <a:bodyPr/>
          <a:lstStyle/>
          <a:p>
            <a:r>
              <a:rPr lang="en-US" dirty="0"/>
              <a:t>MAST and Levels of Thinking</a:t>
            </a:r>
          </a:p>
        </p:txBody>
      </p:sp>
      <p:pic>
        <p:nvPicPr>
          <p:cNvPr id="14" name="pasted-image.tiff">
            <a:extLst>
              <a:ext uri="{FF2B5EF4-FFF2-40B4-BE49-F238E27FC236}">
                <a16:creationId xmlns:a16="http://schemas.microsoft.com/office/drawing/2014/main" id="{3AA700DC-7654-30F9-F81D-5E6BA2F06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1" t="-34" r="-879" b="2083"/>
          <a:stretch/>
        </p:blipFill>
        <p:spPr>
          <a:xfrm>
            <a:off x="3546498" y="1602291"/>
            <a:ext cx="3842950" cy="40275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380E75-2932-119A-A847-76FFC1E83190}"/>
              </a:ext>
            </a:extLst>
          </p:cNvPr>
          <p:cNvSpPr/>
          <p:nvPr/>
        </p:nvSpPr>
        <p:spPr>
          <a:xfrm>
            <a:off x="3532643" y="1615972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3256-3C44-76FE-748E-006BE945C5B5}"/>
              </a:ext>
            </a:extLst>
          </p:cNvPr>
          <p:cNvSpPr/>
          <p:nvPr/>
        </p:nvSpPr>
        <p:spPr>
          <a:xfrm>
            <a:off x="3546113" y="2185238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F13DA9-F48B-65C0-F914-894B98EEEECF}"/>
              </a:ext>
            </a:extLst>
          </p:cNvPr>
          <p:cNvSpPr/>
          <p:nvPr/>
        </p:nvSpPr>
        <p:spPr>
          <a:xfrm>
            <a:off x="3536557" y="2827083"/>
            <a:ext cx="840257" cy="481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AD076F-43C2-C5ED-67C4-52C29E6DA604}"/>
              </a:ext>
            </a:extLst>
          </p:cNvPr>
          <p:cNvSpPr/>
          <p:nvPr/>
        </p:nvSpPr>
        <p:spPr>
          <a:xfrm>
            <a:off x="3534695" y="3308997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CC9AF-8144-433D-9060-145EFD2ECC43}"/>
              </a:ext>
            </a:extLst>
          </p:cNvPr>
          <p:cNvSpPr/>
          <p:nvPr/>
        </p:nvSpPr>
        <p:spPr>
          <a:xfrm>
            <a:off x="3532714" y="3926835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A0636-D65E-7425-DB64-74A53338F23E}"/>
              </a:ext>
            </a:extLst>
          </p:cNvPr>
          <p:cNvSpPr txBox="1"/>
          <p:nvPr/>
        </p:nvSpPr>
        <p:spPr>
          <a:xfrm>
            <a:off x="1852094" y="2129065"/>
            <a:ext cx="296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Key word check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E90AF-66C0-CAA8-AC2C-89D2A84EAF77}"/>
              </a:ext>
            </a:extLst>
          </p:cNvPr>
          <p:cNvSpPr txBox="1"/>
          <p:nvPr/>
        </p:nvSpPr>
        <p:spPr>
          <a:xfrm>
            <a:off x="1060099" y="3297404"/>
            <a:ext cx="296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Verse-by-verse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49957-06B2-BEFC-4B35-4424ED287BD5}"/>
              </a:ext>
            </a:extLst>
          </p:cNvPr>
          <p:cNvSpPr txBox="1"/>
          <p:nvPr/>
        </p:nvSpPr>
        <p:spPr>
          <a:xfrm>
            <a:off x="1552866" y="2811145"/>
            <a:ext cx="130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Self-edit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59950-461B-03DD-B063-A470498E1F63}"/>
              </a:ext>
            </a:extLst>
          </p:cNvPr>
          <p:cNvSpPr txBox="1"/>
          <p:nvPr/>
        </p:nvSpPr>
        <p:spPr>
          <a:xfrm>
            <a:off x="2822236" y="2526722"/>
            <a:ext cx="130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Peer-edit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9FDB8-B8C8-6616-E662-3370F9CABE93}"/>
              </a:ext>
            </a:extLst>
          </p:cNvPr>
          <p:cNvSpPr txBox="1"/>
          <p:nvPr/>
        </p:nvSpPr>
        <p:spPr>
          <a:xfrm>
            <a:off x="3064196" y="1724575"/>
            <a:ext cx="156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Blind draft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574EA-59BC-61C8-0355-02AE386B02F1}"/>
              </a:ext>
            </a:extLst>
          </p:cNvPr>
          <p:cNvSpPr txBox="1"/>
          <p:nvPr/>
        </p:nvSpPr>
        <p:spPr>
          <a:xfrm>
            <a:off x="2036546" y="4550770"/>
            <a:ext cx="13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Consume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A4CC9-F6E3-5987-2130-16DDD0F2BA0C}"/>
              </a:ext>
            </a:extLst>
          </p:cNvPr>
          <p:cNvSpPr txBox="1"/>
          <p:nvPr/>
        </p:nvSpPr>
        <p:spPr>
          <a:xfrm>
            <a:off x="2256990" y="4092482"/>
            <a:ext cx="139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Verbalize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BC304-7A35-47A0-35E0-A298BC7AD2B0}"/>
              </a:ext>
            </a:extLst>
          </p:cNvPr>
          <p:cNvSpPr txBox="1"/>
          <p:nvPr/>
        </p:nvSpPr>
        <p:spPr>
          <a:xfrm>
            <a:off x="2933690" y="2921587"/>
            <a:ext cx="99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Chunk</a:t>
            </a:r>
          </a:p>
        </p:txBody>
      </p:sp>
    </p:spTree>
    <p:extLst>
      <p:ext uri="{BB962C8B-B14F-4D97-AF65-F5344CB8AC3E}">
        <p14:creationId xmlns:p14="http://schemas.microsoft.com/office/powerpoint/2010/main" val="23997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0" grpId="0"/>
      <p:bldP spid="9" grpId="0"/>
      <p:bldP spid="8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01DA6D-3D9A-40D3-9A28-EF5E415C8A15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6619</TotalTime>
  <Words>337</Words>
  <Application>Microsoft Macintosh PowerPoint</Application>
  <PresentationFormat>On-screen Show (4:3)</PresentationFormat>
  <Paragraphs>100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Cone of Experience</vt:lpstr>
      <vt:lpstr>Sense and Meaning</vt:lpstr>
      <vt:lpstr>Connecting the Dots</vt:lpstr>
      <vt:lpstr>Timing and Memory</vt:lpstr>
      <vt:lpstr>Lateralization</vt:lpstr>
      <vt:lpstr>Lateralization</vt:lpstr>
      <vt:lpstr>Higher-level Thinking</vt:lpstr>
      <vt:lpstr>MAST and Levels of Thinking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254</cp:revision>
  <dcterms:created xsi:type="dcterms:W3CDTF">2019-03-18T18:21:25Z</dcterms:created>
  <dcterms:modified xsi:type="dcterms:W3CDTF">2023-06-28T20:43:27Z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